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74" r:id="rId3"/>
    <p:sldId id="278" r:id="rId4"/>
    <p:sldId id="279" r:id="rId5"/>
    <p:sldId id="280" r:id="rId6"/>
    <p:sldId id="258" r:id="rId7"/>
    <p:sldId id="265" r:id="rId8"/>
    <p:sldId id="266" r:id="rId9"/>
    <p:sldId id="277" r:id="rId10"/>
    <p:sldId id="259" r:id="rId11"/>
    <p:sldId id="261" r:id="rId12"/>
    <p:sldId id="260" r:id="rId13"/>
    <p:sldId id="272" r:id="rId14"/>
    <p:sldId id="271" r:id="rId15"/>
    <p:sldId id="281" r:id="rId16"/>
    <p:sldId id="282" r:id="rId17"/>
    <p:sldId id="283" r:id="rId18"/>
    <p:sldId id="273" r:id="rId1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3DF34-CBC3-4835-8CDC-9D80E42A4D62}" type="datetimeFigureOut">
              <a:rPr lang="es-CO" smtClean="0"/>
              <a:pPr/>
              <a:t>08/06/2011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F2C8-4F55-415E-B542-E53B2059F9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2C8-4F55-415E-B542-E53B2059F9F5}" type="slidenum">
              <a:rPr lang="es-CO" smtClean="0"/>
              <a:pPr/>
              <a:t>6</a:t>
            </a:fld>
            <a:endParaRPr lang="es-C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3F615B1-B42E-4A65-9D93-439B611FC40B}" type="datetimeFigureOut">
              <a:rPr lang="es-CO" smtClean="0"/>
              <a:pPr/>
              <a:t>08/06/2011</a:t>
            </a:fld>
            <a:endParaRPr lang="es-CO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C692CE2-2F0A-4444-88E2-04C102056F6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15B1-B42E-4A65-9D93-439B611FC40B}" type="datetimeFigureOut">
              <a:rPr lang="es-CO" smtClean="0"/>
              <a:pPr/>
              <a:t>08/06/2011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CE2-2F0A-4444-88E2-04C102056F6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15B1-B42E-4A65-9D93-439B611FC40B}" type="datetimeFigureOut">
              <a:rPr lang="es-CO" smtClean="0"/>
              <a:pPr/>
              <a:t>08/06/2011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CE2-2F0A-4444-88E2-04C102056F6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F615B1-B42E-4A65-9D93-439B611FC40B}" type="datetimeFigureOut">
              <a:rPr lang="es-CO" smtClean="0"/>
              <a:pPr/>
              <a:t>08/06/2011</a:t>
            </a:fld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692CE2-2F0A-4444-88E2-04C102056F64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3F615B1-B42E-4A65-9D93-439B611FC40B}" type="datetimeFigureOut">
              <a:rPr lang="es-CO" smtClean="0"/>
              <a:pPr/>
              <a:t>08/06/2011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C692CE2-2F0A-4444-88E2-04C102056F6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15B1-B42E-4A65-9D93-439B611FC40B}" type="datetimeFigureOut">
              <a:rPr lang="es-CO" smtClean="0"/>
              <a:pPr/>
              <a:t>08/06/2011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CE2-2F0A-4444-88E2-04C102056F64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15B1-B42E-4A65-9D93-439B611FC40B}" type="datetimeFigureOut">
              <a:rPr lang="es-CO" smtClean="0"/>
              <a:pPr/>
              <a:t>08/06/2011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CE2-2F0A-4444-88E2-04C102056F64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F615B1-B42E-4A65-9D93-439B611FC40B}" type="datetimeFigureOut">
              <a:rPr lang="es-CO" smtClean="0"/>
              <a:pPr/>
              <a:t>08/06/2011</a:t>
            </a:fld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692CE2-2F0A-4444-88E2-04C102056F64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15B1-B42E-4A65-9D93-439B611FC40B}" type="datetimeFigureOut">
              <a:rPr lang="es-CO" smtClean="0"/>
              <a:pPr/>
              <a:t>08/06/2011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CE2-2F0A-4444-88E2-04C102056F6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F615B1-B42E-4A65-9D93-439B611FC40B}" type="datetimeFigureOut">
              <a:rPr lang="es-CO" smtClean="0"/>
              <a:pPr/>
              <a:t>08/06/2011</a:t>
            </a:fld>
            <a:endParaRPr lang="es-CO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692CE2-2F0A-4444-88E2-04C102056F64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F615B1-B42E-4A65-9D93-439B611FC40B}" type="datetimeFigureOut">
              <a:rPr lang="es-CO" smtClean="0"/>
              <a:pPr/>
              <a:t>08/06/2011</a:t>
            </a:fld>
            <a:endParaRPr lang="es-CO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692CE2-2F0A-4444-88E2-04C102056F64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40000">
              <a:schemeClr val="bg1">
                <a:tint val="90000"/>
                <a:shade val="90000"/>
                <a:satMod val="120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F615B1-B42E-4A65-9D93-439B611FC40B}" type="datetimeFigureOut">
              <a:rPr lang="es-CO" smtClean="0"/>
              <a:pPr/>
              <a:t>08/06/2011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692CE2-2F0A-4444-88E2-04C102056F6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85852" y="1714488"/>
            <a:ext cx="733718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CAL  VIVA </a:t>
            </a:r>
          </a:p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</a:p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HIDRATADA </a:t>
            </a:r>
          </a:p>
          <a:p>
            <a:pPr algn="ctr"/>
            <a:endParaRPr lang="es-E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1214414" y="1214422"/>
          <a:ext cx="6408738" cy="5372100"/>
        </p:xfrm>
        <a:graphic>
          <a:graphicData uri="http://schemas.openxmlformats.org/presentationml/2006/ole">
            <p:oleObj spid="_x0000_s25601" name="Imagen" r:id="rId3" imgW="6409524" imgH="5372850" progId="StaticMetafile">
              <p:embed/>
            </p:oleObj>
          </a:graphicData>
        </a:graphic>
      </p:graphicFrame>
      <p:sp>
        <p:nvSpPr>
          <p:cNvPr id="5" name="4 Rectángulo"/>
          <p:cNvSpPr/>
          <p:nvPr/>
        </p:nvSpPr>
        <p:spPr>
          <a:xfrm>
            <a:off x="571472" y="214290"/>
            <a:ext cx="7584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DIAGRAMA DE FLUJO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1857375" y="785813"/>
          <a:ext cx="5429250" cy="5286375"/>
        </p:xfrm>
        <a:graphic>
          <a:graphicData uri="http://schemas.openxmlformats.org/presentationml/2006/ole">
            <p:oleObj spid="_x0000_s23553" name="Imagen" r:id="rId3" imgW="5428571" imgH="5285714" progId="StaticMeta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642918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3902" y="214290"/>
            <a:ext cx="77199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ESQUEMA  DE PROCESO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571472" y="1340768"/>
          <a:ext cx="7456912" cy="4779053"/>
        </p:xfrm>
        <a:graphic>
          <a:graphicData uri="http://schemas.openxmlformats.org/presentationml/2006/ole">
            <p:oleObj spid="_x0000_s24577" name="Imagen" r:id="rId3" imgW="4761905" imgH="2809524" progId="StaticMeta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85728"/>
            <a:ext cx="8863185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PRODUCCION EN COLOMBIA</a:t>
            </a:r>
            <a:endParaRPr lang="es-ES" sz="4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7467600" cy="4773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O" b="1" dirty="0" smtClean="0"/>
              <a:t>Fertisuelos Ltda.   </a:t>
            </a:r>
            <a:r>
              <a:rPr lang="es-CO" dirty="0" smtClean="0"/>
              <a:t>Cal </a:t>
            </a:r>
            <a:r>
              <a:rPr lang="es-CO" dirty="0" err="1" smtClean="0"/>
              <a:t>dolomíta</a:t>
            </a:r>
            <a:endParaRPr lang="es-CO" dirty="0" smtClean="0"/>
          </a:p>
          <a:p>
            <a:pPr>
              <a:buNone/>
            </a:pPr>
            <a:r>
              <a:rPr lang="es-CO" b="1" dirty="0" err="1" smtClean="0"/>
              <a:t>Marcal</a:t>
            </a:r>
            <a:r>
              <a:rPr lang="es-CO" b="1" dirty="0" smtClean="0"/>
              <a:t> Ltda</a:t>
            </a:r>
            <a:r>
              <a:rPr lang="es-CO" dirty="0" smtClean="0"/>
              <a:t>.  Venta de cal agrícola, cal hidratada,</a:t>
            </a:r>
          </a:p>
          <a:p>
            <a:pPr>
              <a:buNone/>
            </a:pPr>
            <a:r>
              <a:rPr lang="es-CO" dirty="0" smtClean="0"/>
              <a:t> Cal viva.</a:t>
            </a:r>
          </a:p>
          <a:p>
            <a:pPr>
              <a:buNone/>
            </a:pPr>
            <a:r>
              <a:rPr lang="es-CO" b="1" dirty="0" smtClean="0"/>
              <a:t>Calizas y minerales.  </a:t>
            </a:r>
            <a:r>
              <a:rPr lang="es-CO" dirty="0" smtClean="0"/>
              <a:t>Carbonato de calcio </a:t>
            </a:r>
          </a:p>
          <a:p>
            <a:pPr>
              <a:buNone/>
            </a:pPr>
            <a:r>
              <a:rPr lang="es-CO" b="1" dirty="0" smtClean="0"/>
              <a:t>Agrotek Ltda. </a:t>
            </a:r>
            <a:r>
              <a:rPr lang="es-CO" b="1" dirty="0" err="1" smtClean="0"/>
              <a:t>iva</a:t>
            </a:r>
            <a:r>
              <a:rPr lang="es-CO" b="1" dirty="0" smtClean="0"/>
              <a:t>: </a:t>
            </a:r>
            <a:r>
              <a:rPr lang="es-CO" dirty="0" smtClean="0"/>
              <a:t>cal viva, cal</a:t>
            </a:r>
            <a:endParaRPr lang="es-ES" dirty="0" smtClean="0"/>
          </a:p>
          <a:p>
            <a:pPr>
              <a:buNone/>
            </a:pPr>
            <a:r>
              <a:rPr lang="es-CO" b="1" dirty="0" err="1" smtClean="0"/>
              <a:t>Explotacionde</a:t>
            </a:r>
            <a:r>
              <a:rPr lang="es-CO" b="1" dirty="0" smtClean="0"/>
              <a:t> calizas. </a:t>
            </a:r>
            <a:r>
              <a:rPr lang="es-CO" dirty="0" smtClean="0"/>
              <a:t>carbonato de calcio</a:t>
            </a:r>
            <a:endParaRPr lang="es-ES" dirty="0" smtClean="0"/>
          </a:p>
          <a:p>
            <a:pPr>
              <a:buNone/>
            </a:pPr>
            <a:r>
              <a:rPr lang="es-CO" b="1" dirty="0" err="1" smtClean="0"/>
              <a:t>Procecal</a:t>
            </a:r>
            <a:r>
              <a:rPr lang="es-CO" b="1" dirty="0" smtClean="0"/>
              <a:t> </a:t>
            </a:r>
            <a:r>
              <a:rPr lang="es-CO" b="1" dirty="0" err="1" smtClean="0"/>
              <a:t>s.a</a:t>
            </a:r>
            <a:r>
              <a:rPr lang="es-CO" b="1" dirty="0" smtClean="0"/>
              <a:t>: </a:t>
            </a:r>
            <a:r>
              <a:rPr lang="es-CO" dirty="0" smtClean="0"/>
              <a:t>cal viva </a:t>
            </a:r>
            <a:r>
              <a:rPr lang="es-CO" dirty="0" err="1" smtClean="0"/>
              <a:t>industrial,cal</a:t>
            </a:r>
            <a:r>
              <a:rPr lang="es-CO" dirty="0" smtClean="0"/>
              <a:t> </a:t>
            </a:r>
            <a:r>
              <a:rPr lang="es-CO" dirty="0" err="1" smtClean="0"/>
              <a:t>dolomita</a:t>
            </a:r>
            <a:r>
              <a:rPr lang="es-CO" dirty="0" smtClean="0"/>
              <a:t> calcinada</a:t>
            </a:r>
            <a:endParaRPr lang="es-ES" dirty="0" smtClean="0"/>
          </a:p>
          <a:p>
            <a:pPr>
              <a:buNone/>
            </a:pP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500034" y="1285872"/>
          <a:ext cx="7286678" cy="5349876"/>
        </p:xfrm>
        <a:graphic>
          <a:graphicData uri="http://schemas.openxmlformats.org/drawingml/2006/table">
            <a:tbl>
              <a:tblPr/>
              <a:tblGrid>
                <a:gridCol w="1584583"/>
                <a:gridCol w="1140419"/>
                <a:gridCol w="1140419"/>
                <a:gridCol w="1140419"/>
                <a:gridCol w="1140419"/>
                <a:gridCol w="1140419"/>
              </a:tblGrid>
              <a:tr h="191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latin typeface="Verdana"/>
                          <a:ea typeface="Times New Roman"/>
                          <a:cs typeface="Times New Roman"/>
                        </a:rPr>
                        <a:t>País</a:t>
                      </a:r>
                      <a:endParaRPr lang="es-CO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latin typeface="Verdana"/>
                          <a:ea typeface="Times New Roman"/>
                          <a:cs typeface="Times New Roman"/>
                        </a:rPr>
                        <a:t>1997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latin typeface="Verdana"/>
                          <a:ea typeface="Times New Roman"/>
                          <a:cs typeface="Times New Roman"/>
                        </a:rPr>
                        <a:t>1998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latin typeface="Verdana"/>
                          <a:ea typeface="Times New Roman"/>
                          <a:cs typeface="Times New Roman"/>
                        </a:rPr>
                        <a:t>1999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latin typeface="Verdana"/>
                          <a:ea typeface="Times New Roman"/>
                          <a:cs typeface="Times New Roman"/>
                        </a:rPr>
                        <a:t>2000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latin typeface="Verdana"/>
                          <a:ea typeface="Times New Roman"/>
                          <a:cs typeface="Times New Roman"/>
                        </a:rPr>
                        <a:t>2001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E6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Alemania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7 600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7000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6440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6850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7000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Australia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1 500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Austria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2 000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Bélgica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latin typeface="Arial"/>
                          <a:ea typeface="Times New Roman"/>
                          <a:cs typeface="Times New Roman"/>
                        </a:rPr>
                        <a:t>1 750</a:t>
                      </a:r>
                      <a:endParaRPr lang="es-CO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latin typeface="Arial"/>
                          <a:ea typeface="Times New Roman"/>
                          <a:cs typeface="Times New Roman"/>
                        </a:rPr>
                        <a:t>1750</a:t>
                      </a:r>
                      <a:endParaRPr lang="es-CO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1750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1750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1750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Brasil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6 469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6229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6137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6273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6270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Bulgaria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8 49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1068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1388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1100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Canadá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2 477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2514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2565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2547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2550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Chile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1 000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China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20 500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21 000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21 500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21 500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22 000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Colombia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1 300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1300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1300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1300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1300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latin typeface="Verdana"/>
                          <a:ea typeface="Times New Roman"/>
                          <a:cs typeface="Times New Roman"/>
                        </a:rPr>
                        <a:t>España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latin typeface="Verdana"/>
                          <a:ea typeface="Times New Roman"/>
                          <a:cs typeface="Times New Roman"/>
                        </a:rPr>
                        <a:t>1 500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latin typeface="Verdana"/>
                          <a:ea typeface="Times New Roman"/>
                          <a:cs typeface="Times New Roman"/>
                        </a:rPr>
                        <a:t>1 500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latin typeface="Verdana"/>
                          <a:ea typeface="Times New Roman"/>
                          <a:cs typeface="Times New Roman"/>
                        </a:rPr>
                        <a:t>1 500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latin typeface="Verdana"/>
                          <a:ea typeface="Times New Roman"/>
                          <a:cs typeface="Times New Roman"/>
                        </a:rPr>
                        <a:t>1 650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latin typeface="Verdana"/>
                          <a:ea typeface="Times New Roman"/>
                          <a:cs typeface="Times New Roman"/>
                        </a:rPr>
                        <a:t>1 675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Estados Unidos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19 700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20 100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19 700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19 600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18 900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Francia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2 360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2400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2400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Irán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2 500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2737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2138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2200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Italia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3500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3500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3500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3500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3500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Japón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8104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7646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7594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8106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8100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Méjico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6500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6500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6500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6500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6500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Otros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8880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9210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9000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9450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9300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Polonia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2516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2406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2299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2376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2200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Reino Unido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2500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República Checa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1271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1151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1142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1202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1200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Rumania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1688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1813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1623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1480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1700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Rusia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7626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7000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7000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8000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8000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Sudáfrica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1585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1523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1419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1391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1606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Turquía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1170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1066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975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914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900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Vietnam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1066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939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1026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1024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latin typeface="Arial"/>
                          <a:ea typeface="Times New Roman"/>
                          <a:cs typeface="Times New Roman"/>
                        </a:rPr>
                        <a:t>1100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latin typeface="Verdana"/>
                          <a:ea typeface="Times New Roman"/>
                          <a:cs typeface="Times New Roman"/>
                        </a:rPr>
                        <a:t>Total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latin typeface="Verdana"/>
                          <a:ea typeface="Times New Roman"/>
                          <a:cs typeface="Times New Roman"/>
                        </a:rPr>
                        <a:t>118 000</a:t>
                      </a:r>
                      <a:endParaRPr lang="es-CO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latin typeface="Verdana"/>
                          <a:ea typeface="Times New Roman"/>
                          <a:cs typeface="Times New Roman"/>
                        </a:rPr>
                        <a:t>117 000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latin typeface="Verdana"/>
                          <a:ea typeface="Times New Roman"/>
                          <a:cs typeface="Times New Roman"/>
                        </a:rPr>
                        <a:t>116 000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latin typeface="Verdana"/>
                          <a:ea typeface="Times New Roman"/>
                          <a:cs typeface="Times New Roman"/>
                        </a:rPr>
                        <a:t>118 501</a:t>
                      </a:r>
                      <a:endParaRPr lang="es-CO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latin typeface="Verdana"/>
                          <a:ea typeface="Times New Roman"/>
                          <a:cs typeface="Times New Roman"/>
                        </a:rPr>
                        <a:t>118 051</a:t>
                      </a:r>
                      <a:endParaRPr lang="es-CO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308" marR="16308" marT="16308" marB="163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0" y="35716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5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Verdana"/>
                <a:ea typeface="Times New Roman"/>
                <a:cs typeface="Times New Roman"/>
              </a:rPr>
              <a:t>PRODUCCION </a:t>
            </a:r>
            <a:r>
              <a:rPr lang="es-CO" sz="53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Verdana"/>
                <a:ea typeface="Times New Roman"/>
                <a:cs typeface="Times New Roman"/>
              </a:rPr>
              <a:t>MUNDIAL</a:t>
            </a:r>
            <a:endParaRPr lang="es-CO" sz="53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620688"/>
            <a:ext cx="7467600" cy="4873752"/>
          </a:xfrm>
        </p:spPr>
        <p:txBody>
          <a:bodyPr>
            <a:noAutofit/>
          </a:bodyPr>
          <a:lstStyle/>
          <a:p>
            <a:r>
              <a:rPr lang="es-CO" sz="1700" b="1" dirty="0" smtClean="0"/>
              <a:t>Australia </a:t>
            </a:r>
            <a:endParaRPr lang="es-CO" sz="1700" dirty="0" smtClean="0"/>
          </a:p>
          <a:p>
            <a:pPr marL="0" indent="0">
              <a:buNone/>
            </a:pPr>
            <a:r>
              <a:rPr lang="es-CO" sz="1700" i="1" dirty="0" err="1" smtClean="0"/>
              <a:t>Svedala</a:t>
            </a:r>
            <a:r>
              <a:rPr lang="es-CO" sz="1700" i="1" dirty="0" smtClean="0"/>
              <a:t> Industries AB </a:t>
            </a:r>
            <a:r>
              <a:rPr lang="es-CO" sz="1700" dirty="0" smtClean="0"/>
              <a:t>y </a:t>
            </a:r>
            <a:r>
              <a:rPr lang="es-CO" sz="1700" i="1" dirty="0" smtClean="0"/>
              <a:t>Blue </a:t>
            </a:r>
            <a:r>
              <a:rPr lang="es-CO" sz="1700" i="1" dirty="0" err="1" smtClean="0"/>
              <a:t>Circle</a:t>
            </a:r>
            <a:r>
              <a:rPr lang="es-CO" sz="1700" i="1" dirty="0" smtClean="0"/>
              <a:t> </a:t>
            </a:r>
            <a:r>
              <a:rPr lang="es-CO" sz="1700" i="1" dirty="0" err="1" smtClean="0"/>
              <a:t>Southern</a:t>
            </a:r>
            <a:r>
              <a:rPr lang="es-CO" sz="1700" i="1" dirty="0" smtClean="0"/>
              <a:t> </a:t>
            </a:r>
            <a:r>
              <a:rPr lang="es-CO" sz="1700" i="1" dirty="0" err="1" smtClean="0"/>
              <a:t>Cement</a:t>
            </a:r>
            <a:r>
              <a:rPr lang="es-CO" sz="1700" i="1" dirty="0" smtClean="0"/>
              <a:t> </a:t>
            </a:r>
            <a:r>
              <a:rPr lang="es-CO" sz="1700" i="1" dirty="0" err="1" smtClean="0"/>
              <a:t>Ltd</a:t>
            </a:r>
            <a:r>
              <a:rPr lang="es-CO" sz="1700" i="1" dirty="0" smtClean="0"/>
              <a:t> </a:t>
            </a:r>
            <a:r>
              <a:rPr lang="es-CO" sz="1700" dirty="0" smtClean="0"/>
              <a:t>han conseguido un notable éxito de ingeniería al construir un </a:t>
            </a:r>
            <a:r>
              <a:rPr lang="es-CO" sz="1700" dirty="0" err="1" smtClean="0"/>
              <a:t>precalentador</a:t>
            </a:r>
            <a:r>
              <a:rPr lang="es-CO" sz="1700" dirty="0" smtClean="0"/>
              <a:t> de 520 t/día dentro de una planta en funcionamiento (</a:t>
            </a:r>
            <a:r>
              <a:rPr lang="es-CO" sz="1700" dirty="0" err="1" smtClean="0"/>
              <a:t>Marulan</a:t>
            </a:r>
            <a:r>
              <a:rPr lang="es-CO" sz="1700" dirty="0" smtClean="0"/>
              <a:t>, Nueva Gales del Sur) y después rodándolo a su posición.  </a:t>
            </a:r>
          </a:p>
          <a:p>
            <a:r>
              <a:rPr lang="es-CO" sz="1700" b="1" dirty="0" smtClean="0"/>
              <a:t>Austria </a:t>
            </a:r>
            <a:endParaRPr lang="es-CO" sz="1700" dirty="0" smtClean="0"/>
          </a:p>
          <a:p>
            <a:pPr marL="0" indent="0">
              <a:buNone/>
            </a:pPr>
            <a:r>
              <a:rPr lang="es-CO" sz="1700" dirty="0" smtClean="0"/>
              <a:t>En junio de 2001 la empresa </a:t>
            </a:r>
            <a:r>
              <a:rPr lang="es-CO" sz="1700" i="1" dirty="0" err="1" smtClean="0"/>
              <a:t>Voest-Alpine</a:t>
            </a:r>
            <a:r>
              <a:rPr lang="es-CO" sz="1700" i="1" dirty="0" smtClean="0"/>
              <a:t> Stahl </a:t>
            </a:r>
            <a:r>
              <a:rPr lang="es-CO" sz="1700" i="1" dirty="0" err="1" smtClean="0"/>
              <a:t>GmbH</a:t>
            </a:r>
            <a:r>
              <a:rPr lang="es-CO" sz="1700" i="1" dirty="0" smtClean="0"/>
              <a:t> </a:t>
            </a:r>
            <a:r>
              <a:rPr lang="es-CO" sz="1700" dirty="0" smtClean="0"/>
              <a:t>ha encargado la construcción de un horno vertical de gas natural de 250 t/h para su planta de cal de </a:t>
            </a:r>
            <a:r>
              <a:rPr lang="es-CO" sz="1700" dirty="0" err="1" smtClean="0"/>
              <a:t>Steyrling</a:t>
            </a:r>
            <a:r>
              <a:rPr lang="es-CO" sz="1700" dirty="0" smtClean="0"/>
              <a:t>. El horno estará destinado a la producción de cal para las plantas de acero de la empresa de </a:t>
            </a:r>
            <a:r>
              <a:rPr lang="es-CO" sz="1700" i="1" dirty="0" smtClean="0"/>
              <a:t>Linz y </a:t>
            </a:r>
            <a:r>
              <a:rPr lang="es-CO" sz="1700" i="1" dirty="0" err="1" smtClean="0"/>
              <a:t>Donawitz</a:t>
            </a:r>
            <a:r>
              <a:rPr lang="es-CO" sz="1700" dirty="0" smtClean="0"/>
              <a:t>.</a:t>
            </a:r>
          </a:p>
          <a:p>
            <a:r>
              <a:rPr lang="es-CO" sz="1700" b="1" dirty="0" smtClean="0"/>
              <a:t>Italia </a:t>
            </a:r>
            <a:endParaRPr lang="es-CO" sz="1700" dirty="0" smtClean="0"/>
          </a:p>
          <a:p>
            <a:pPr marL="0" indent="0">
              <a:buNone/>
            </a:pPr>
            <a:r>
              <a:rPr lang="es-CO" sz="1700" dirty="0" smtClean="0"/>
              <a:t>La sociedad </a:t>
            </a:r>
            <a:r>
              <a:rPr lang="es-CO" sz="1700" i="1" dirty="0" err="1" smtClean="0"/>
              <a:t>Terruzzi</a:t>
            </a:r>
            <a:r>
              <a:rPr lang="es-CO" sz="1700" i="1" dirty="0" smtClean="0"/>
              <a:t> </a:t>
            </a:r>
            <a:r>
              <a:rPr lang="es-CO" sz="1700" i="1" dirty="0" err="1" smtClean="0"/>
              <a:t>Fercalx</a:t>
            </a:r>
            <a:r>
              <a:rPr lang="es-CO" sz="1700" i="1" dirty="0" smtClean="0"/>
              <a:t> </a:t>
            </a:r>
            <a:r>
              <a:rPr lang="es-CO" sz="1700" i="1" dirty="0" err="1" smtClean="0"/>
              <a:t>SpA</a:t>
            </a:r>
            <a:r>
              <a:rPr lang="es-CO" sz="1700" i="1" dirty="0" smtClean="0"/>
              <a:t> </a:t>
            </a:r>
            <a:r>
              <a:rPr lang="es-CO" sz="1700" dirty="0" smtClean="0"/>
              <a:t>ha adquirido los derechos de comercialización de los hornos anulares verticales </a:t>
            </a:r>
            <a:r>
              <a:rPr lang="es-CO" sz="1700" dirty="0" err="1" smtClean="0"/>
              <a:t>Beckenbach</a:t>
            </a:r>
            <a:r>
              <a:rPr lang="es-CO" sz="1700" dirty="0" smtClean="0"/>
              <a:t> inventados en 1960 por la sociedad alemana </a:t>
            </a:r>
            <a:r>
              <a:rPr lang="es-CO" sz="1700" i="1" dirty="0" err="1" smtClean="0"/>
              <a:t>Beckenbach</a:t>
            </a:r>
            <a:r>
              <a:rPr lang="es-CO" sz="1700" i="1" dirty="0" smtClean="0"/>
              <a:t> </a:t>
            </a:r>
            <a:r>
              <a:rPr lang="es-CO" sz="1700" i="1" dirty="0" err="1" smtClean="0"/>
              <a:t>Ofenbau</a:t>
            </a:r>
            <a:r>
              <a:rPr lang="es-CO" sz="1700" i="1" dirty="0" smtClean="0"/>
              <a:t> </a:t>
            </a:r>
            <a:r>
              <a:rPr lang="es-CO" sz="1700" i="1" dirty="0" err="1" smtClean="0"/>
              <a:t>GmbH</a:t>
            </a:r>
            <a:r>
              <a:rPr lang="es-CO" sz="1700" dirty="0" smtClean="0"/>
              <a:t>.</a:t>
            </a:r>
          </a:p>
          <a:p>
            <a:r>
              <a:rPr lang="es-CO" sz="1700" b="1" dirty="0" smtClean="0"/>
              <a:t>Estados Unidos</a:t>
            </a:r>
            <a:endParaRPr lang="es-CO" sz="1700" dirty="0" smtClean="0"/>
          </a:p>
          <a:p>
            <a:pPr marL="0" indent="0">
              <a:buNone/>
            </a:pPr>
            <a:r>
              <a:rPr lang="es-CO" sz="1700" dirty="0" smtClean="0"/>
              <a:t>La empresa </a:t>
            </a:r>
            <a:r>
              <a:rPr lang="es-CO" sz="1700" dirty="0" err="1" smtClean="0"/>
              <a:t>Merichem</a:t>
            </a:r>
            <a:r>
              <a:rPr lang="es-CO" sz="1700" dirty="0" smtClean="0"/>
              <a:t> Co de Houston (Texas, EE.UU.) ha patentado un nuevo tipo de horno de cal que permite el aprovechamiento económico de los finos generados durante la trituración y la molienda.</a:t>
            </a:r>
          </a:p>
          <a:p>
            <a:endParaRPr lang="es-CO" sz="1700" dirty="0"/>
          </a:p>
        </p:txBody>
      </p:sp>
    </p:spTree>
    <p:extLst>
      <p:ext uri="{BB962C8B-B14F-4D97-AF65-F5344CB8AC3E}">
        <p14:creationId xmlns="" xmlns:p14="http://schemas.microsoft.com/office/powerpoint/2010/main" val="37138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71802" y="285728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USOS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57158" y="1214422"/>
            <a:ext cx="8001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/>
              <a:t>La Cal viva dolomítica se emplea para pulir metales. Después de mezclarlo con agua y convertirse en Cal muerta o apagada, es utilizada para preparar cemento, neutralizar los suelos ácidos en la agricultura, fabricar papel y vidrio, lavar ropa blanca, curtir pieles o e cuero. También se utiliza en el refinado de </a:t>
            </a:r>
            <a:r>
              <a:rPr lang="es-CO" sz="2400" dirty="0" smtClean="0"/>
              <a:t>azúcar, ablandamiento del agua, fabricación de la soda cáustica, del amoníaco, etc.</a:t>
            </a:r>
            <a:br>
              <a:rPr lang="es-CO" sz="2400" dirty="0" smtClean="0"/>
            </a:br>
            <a:r>
              <a:rPr lang="es-CO" sz="2400" dirty="0" smtClean="0"/>
              <a:t>La lechada de cal se emplea, principalmente, para blanquear.</a:t>
            </a:r>
            <a:endParaRPr lang="es-CO" sz="2400" dirty="0"/>
          </a:p>
          <a:p>
            <a:r>
              <a:rPr lang="es-CO" sz="2400" dirty="0"/>
              <a:t>El agua de Cal que es una disolución alcalina de cal apagada en agua, se utiliza principalmente en medicina como antiácido, como neutralizador de un ácido venenoso o para tratar quemaduras.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476672"/>
            <a:ext cx="7467600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La cal se utiliza aproximadamente de la siguiente manera:</a:t>
            </a:r>
          </a:p>
          <a:p>
            <a:pPr marL="0" indent="0">
              <a:buNone/>
            </a:pPr>
            <a:endParaRPr lang="es-CO" dirty="0" smtClean="0"/>
          </a:p>
          <a:p>
            <a:r>
              <a:rPr lang="es-CO" dirty="0" smtClean="0"/>
              <a:t>61</a:t>
            </a:r>
            <a:r>
              <a:rPr lang="es-CO" dirty="0"/>
              <a:t>% para la industria siderúrgica y metalúrgica no </a:t>
            </a:r>
            <a:r>
              <a:rPr lang="es-CO" dirty="0" smtClean="0"/>
              <a:t>férrea.</a:t>
            </a:r>
          </a:p>
          <a:p>
            <a:r>
              <a:rPr lang="es-CO" dirty="0" smtClean="0"/>
              <a:t>13</a:t>
            </a:r>
            <a:r>
              <a:rPr lang="es-CO" dirty="0"/>
              <a:t>% para la industria </a:t>
            </a:r>
            <a:r>
              <a:rPr lang="es-CO" dirty="0" smtClean="0"/>
              <a:t>química.</a:t>
            </a:r>
          </a:p>
          <a:p>
            <a:r>
              <a:rPr lang="es-CO" dirty="0" smtClean="0"/>
              <a:t>10</a:t>
            </a:r>
            <a:r>
              <a:rPr lang="es-CO" dirty="0"/>
              <a:t>% para la construcción. </a:t>
            </a:r>
          </a:p>
          <a:p>
            <a:r>
              <a:rPr lang="es-CO" dirty="0" smtClean="0"/>
              <a:t>9</a:t>
            </a:r>
            <a:r>
              <a:rPr lang="es-CO" dirty="0"/>
              <a:t>% para el tratamiento de aguas, gases, y depuración de aguas y suelos. </a:t>
            </a:r>
          </a:p>
          <a:p>
            <a:r>
              <a:rPr lang="es-CO" dirty="0" smtClean="0"/>
              <a:t>1</a:t>
            </a:r>
            <a:r>
              <a:rPr lang="es-CO" dirty="0"/>
              <a:t>% para tratamiento de suelos en </a:t>
            </a:r>
            <a:r>
              <a:rPr lang="es-CO" dirty="0" smtClean="0"/>
              <a:t>agricultura.</a:t>
            </a:r>
          </a:p>
          <a:p>
            <a:r>
              <a:rPr lang="es-CO" dirty="0" smtClean="0"/>
              <a:t>6</a:t>
            </a:r>
            <a:r>
              <a:rPr lang="es-CO" dirty="0"/>
              <a:t>% para exportación</a:t>
            </a:r>
          </a:p>
        </p:txBody>
      </p:sp>
    </p:spTree>
    <p:extLst>
      <p:ext uri="{BB962C8B-B14F-4D97-AF65-F5344CB8AC3E}">
        <p14:creationId xmlns="" xmlns:p14="http://schemas.microsoft.com/office/powerpoint/2010/main" val="29667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4995" y="214290"/>
            <a:ext cx="79399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IMPACTO AMBIENTAL </a:t>
            </a:r>
          </a:p>
          <a:p>
            <a:pPr algn="ctr"/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 LA PRODUCCION 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7467600" cy="4545150"/>
          </a:xfrm>
        </p:spPr>
        <p:txBody>
          <a:bodyPr/>
          <a:lstStyle/>
          <a:p>
            <a:r>
              <a:rPr lang="es-CO" dirty="0" smtClean="0"/>
              <a:t>Daño crónico del sentido del oído que conducen a la sordera parcial o total.(trituración)</a:t>
            </a:r>
          </a:p>
          <a:p>
            <a:r>
              <a:rPr lang="es-CO" dirty="0" smtClean="0"/>
              <a:t> formación de lluvias acidas. Teniendo origen en la emisión de gases contaminantes de NO2, que combinados con agua generan HNO3 diluido altamente toxico para cualquier ecosistema. (calcinación)</a:t>
            </a:r>
          </a:p>
          <a:p>
            <a:r>
              <a:rPr lang="es-CO" dirty="0" smtClean="0"/>
              <a:t>El  CO2 con un incremento incontrolado de la concentración en sus emisiones, pueden causar efectos negativos a largo plazo sobre el clima de. la región.</a:t>
            </a:r>
          </a:p>
          <a:p>
            <a:endParaRPr lang="es-CO" dirty="0" smtClean="0"/>
          </a:p>
          <a:p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28662" y="285728"/>
            <a:ext cx="71683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PROPIEDADES </a:t>
            </a:r>
          </a:p>
          <a:p>
            <a:pPr algn="ctr"/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FISICO-QUMICAS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"/>
          </p:nvPr>
        </p:nvSpPr>
        <p:spPr>
          <a:xfrm>
            <a:off x="3286116" y="2000240"/>
            <a:ext cx="6131024" cy="30963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4800" dirty="0" smtClean="0"/>
              <a:t>     </a:t>
            </a:r>
          </a:p>
          <a:p>
            <a:pPr>
              <a:buNone/>
            </a:pPr>
            <a:r>
              <a:rPr lang="es-ES" sz="4800" dirty="0" smtClean="0"/>
              <a:t>                   </a:t>
            </a:r>
            <a:r>
              <a:rPr lang="es-ES" sz="4000" dirty="0" smtClean="0"/>
              <a:t>O-    Ca</a:t>
            </a:r>
            <a:r>
              <a:rPr lang="es-ES" sz="4000" baseline="30000" dirty="0" smtClean="0"/>
              <a:t>+2</a:t>
            </a:r>
            <a:endParaRPr lang="es-ES" sz="4000" dirty="0" smtClean="0"/>
          </a:p>
          <a:p>
            <a:pPr>
              <a:buNone/>
            </a:pPr>
            <a:r>
              <a:rPr lang="es-ES" sz="4800" dirty="0" smtClean="0"/>
              <a:t>                   </a:t>
            </a:r>
            <a:r>
              <a:rPr lang="es-ES" sz="4000" dirty="0" smtClean="0"/>
              <a:t>C   O-</a:t>
            </a:r>
          </a:p>
          <a:p>
            <a:pPr>
              <a:buNone/>
            </a:pPr>
            <a:r>
              <a:rPr lang="es-ES" sz="4800" dirty="0" smtClean="0"/>
              <a:t>                   </a:t>
            </a:r>
            <a:r>
              <a:rPr lang="es-ES" sz="4000" dirty="0" smtClean="0"/>
              <a:t>O</a:t>
            </a:r>
            <a:r>
              <a:rPr lang="es-ES" sz="4800" dirty="0" smtClean="0"/>
              <a:t> </a:t>
            </a:r>
            <a:endParaRPr lang="es-ES" sz="4000" dirty="0"/>
          </a:p>
        </p:txBody>
      </p:sp>
      <p:cxnSp>
        <p:nvCxnSpPr>
          <p:cNvPr id="16" name="15 Conector recto"/>
          <p:cNvCxnSpPr/>
          <p:nvPr/>
        </p:nvCxnSpPr>
        <p:spPr>
          <a:xfrm rot="5400000">
            <a:off x="6714000" y="4215958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rot="5400000">
            <a:off x="6571124" y="4215958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>
            <a:off x="6642562" y="3501578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7000892" y="3857628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3500430" y="1857364"/>
            <a:ext cx="2387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CaCO3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5786" y="2333685"/>
            <a:ext cx="6858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2400" dirty="0" smtClean="0"/>
          </a:p>
          <a:p>
            <a:r>
              <a:rPr lang="es-CO" sz="2400" b="1" dirty="0" smtClean="0"/>
              <a:t>Tipo básico </a:t>
            </a:r>
            <a:endParaRPr lang="es-CO" sz="2400" dirty="0" smtClean="0"/>
          </a:p>
          <a:p>
            <a:r>
              <a:rPr lang="es-CO" sz="2400" dirty="0" smtClean="0"/>
              <a:t>Roca sedimentaria y metamórfica</a:t>
            </a:r>
          </a:p>
          <a:p>
            <a:r>
              <a:rPr lang="es-CO" sz="2400" b="1" dirty="0" smtClean="0"/>
              <a:t>Grupo </a:t>
            </a:r>
            <a:endParaRPr lang="es-CO" sz="2400" dirty="0" smtClean="0"/>
          </a:p>
          <a:p>
            <a:r>
              <a:rPr lang="es-CO" sz="2400" dirty="0" smtClean="0"/>
              <a:t>Calizas, carbonatos </a:t>
            </a:r>
            <a:r>
              <a:rPr lang="es-CO" sz="2400" b="1" dirty="0" smtClean="0"/>
              <a:t> </a:t>
            </a:r>
            <a:endParaRPr lang="es-CO" sz="2400" dirty="0" smtClean="0"/>
          </a:p>
          <a:p>
            <a:r>
              <a:rPr lang="es-CO" sz="2400" b="1" dirty="0" smtClean="0"/>
              <a:t>Composición química </a:t>
            </a:r>
            <a:endParaRPr lang="es-CO" sz="2400" dirty="0" smtClean="0"/>
          </a:p>
          <a:p>
            <a:r>
              <a:rPr lang="es-CO" sz="2400" dirty="0" err="1" smtClean="0"/>
              <a:t>CaO</a:t>
            </a:r>
            <a:r>
              <a:rPr lang="es-CO" sz="2400" dirty="0" smtClean="0"/>
              <a:t> (óxido de Calcio) </a:t>
            </a:r>
          </a:p>
          <a:p>
            <a:r>
              <a:rPr lang="es-CO" sz="2400" b="1" dirty="0" smtClean="0"/>
              <a:t>Dureza </a:t>
            </a:r>
            <a:endParaRPr lang="es-CO" sz="2400" dirty="0" smtClean="0"/>
          </a:p>
          <a:p>
            <a:r>
              <a:rPr lang="es-CO" sz="2400" dirty="0" smtClean="0"/>
              <a:t>alta dureza, se puede rayar con vidrio y con el acero </a:t>
            </a:r>
          </a:p>
          <a:p>
            <a:r>
              <a:rPr lang="es-CO" sz="2400" b="1" dirty="0" smtClean="0"/>
              <a:t>Textura </a:t>
            </a:r>
            <a:endParaRPr lang="es-CO" sz="2400" dirty="0" smtClean="0"/>
          </a:p>
          <a:p>
            <a:r>
              <a:rPr lang="es-CO" sz="2400" dirty="0" smtClean="0"/>
              <a:t>Fina </a:t>
            </a:r>
            <a:endParaRPr lang="es-C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755576" y="404664"/>
            <a:ext cx="7467600" cy="487375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Densidad</a:t>
            </a:r>
            <a:endParaRPr kumimoji="0" lang="es-C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Ligera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Color </a:t>
            </a:r>
            <a:endParaRPr kumimoji="0" lang="es-C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Blanco grisáceo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Brillo </a:t>
            </a:r>
            <a:endParaRPr kumimoji="0" lang="es-C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Opaca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Propiedades </a:t>
            </a:r>
            <a:endParaRPr kumimoji="0" lang="es-C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cal viva es una sustancia alcalina y cáustica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3 Imagen" descr="http://www.calalbors.com.ar/images/reco_piedr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286256"/>
            <a:ext cx="2928958" cy="2066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s-CO" dirty="0"/>
              <a:t>Hasta  principios de los años 70, se utilizaba cal en pasta que se había guardado durante generaciones, para la producción de mortero y pinturas de pared. Posteriormente se desarrollaron métodos y materiales de construcción,  que hicieron posible  construir más deprisa y de forma más racional. Los materiales de construcción naturales fueron reemplazados por aditivos químicos y materiales sintéticos. Apenas se tomaron en consideración el bienestar de los ciudadanos. Hoy en día, </a:t>
            </a:r>
            <a:r>
              <a:rPr lang="es-CO" dirty="0" smtClean="0"/>
              <a:t>biólogos </a:t>
            </a:r>
            <a:r>
              <a:rPr lang="es-CO" dirty="0"/>
              <a:t>de la construcción advierten sobre los daños a la salud (mohos), causados por muchos materiales de construcción o por combinaciones de materiales de construcción.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00298" y="428604"/>
            <a:ext cx="3480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HISTORIA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692696"/>
            <a:ext cx="7467600" cy="48737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sz="4500" dirty="0" smtClean="0"/>
              <a:t>Hace </a:t>
            </a:r>
            <a:r>
              <a:rPr lang="es-CO" sz="4500" dirty="0"/>
              <a:t>muchísimos años, cuando en el tiempo de nuestros abuelos no existían pinturas para embellecer los hogares, la cal era lo que </a:t>
            </a:r>
            <a:r>
              <a:rPr lang="es-CO" sz="4500" dirty="0" smtClean="0"/>
              <a:t>se utilizaba </a:t>
            </a:r>
            <a:r>
              <a:rPr lang="es-CO" sz="4500" dirty="0"/>
              <a:t>para esa labor. </a:t>
            </a:r>
            <a:r>
              <a:rPr lang="es-CO" sz="4500" dirty="0" smtClean="0"/>
              <a:t>Todas </a:t>
            </a:r>
            <a:r>
              <a:rPr lang="es-CO" sz="4500" dirty="0"/>
              <a:t>las casas parecían palomas. </a:t>
            </a:r>
            <a:br>
              <a:rPr lang="es-CO" sz="4500" dirty="0"/>
            </a:br>
            <a:r>
              <a:rPr lang="es-CO" sz="4500" dirty="0"/>
              <a:t>Nuestras bisabuelas también acostumbraban a revolver la cal con clara de huevo, esta mezcla servía para tapar los agujeros de las ollas de peltre. </a:t>
            </a:r>
            <a:br>
              <a:rPr lang="es-CO" sz="4500" dirty="0"/>
            </a:br>
            <a:r>
              <a:rPr lang="es-CO" sz="4500" dirty="0"/>
              <a:t>Como todas las mujeres de esa época, las bisabuelas hacían tortillas a mano y al comal le ponían cal para que las tortillas no se pegaran y pudieran darle vuelta sin dificultad. El maíz también lo cocían con cal.</a:t>
            </a:r>
          </a:p>
        </p:txBody>
      </p:sp>
    </p:spTree>
    <p:extLst>
      <p:ext uri="{BB962C8B-B14F-4D97-AF65-F5344CB8AC3E}">
        <p14:creationId xmlns="" xmlns:p14="http://schemas.microsoft.com/office/powerpoint/2010/main" val="7293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71604" y="428604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OBTENCION 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424936" cy="523379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s-CO" sz="2000" dirty="0" smtClean="0"/>
              <a:t>El proceso de producción de la cal consta de las siguientes etapas:</a:t>
            </a:r>
          </a:p>
          <a:p>
            <a:r>
              <a:rPr lang="es-CO" sz="2000" dirty="0" smtClean="0"/>
              <a:t> </a:t>
            </a:r>
            <a:r>
              <a:rPr lang="es-CO" sz="2000" b="1" dirty="0" smtClean="0"/>
              <a:t>Extracción de la roca caliza: </a:t>
            </a:r>
            <a:r>
              <a:rPr lang="es-CO" sz="2000" dirty="0" smtClean="0"/>
              <a:t>El arranque de la piedra se realiza empleando explosivos. </a:t>
            </a:r>
          </a:p>
          <a:p>
            <a:pPr>
              <a:buNone/>
            </a:pPr>
            <a:r>
              <a:rPr lang="es-ES" sz="2000" dirty="0" smtClean="0"/>
              <a:t>     </a:t>
            </a:r>
            <a:r>
              <a:rPr lang="es-ES" sz="2000" b="1" dirty="0" smtClean="0"/>
              <a:t>Puerto </a:t>
            </a:r>
            <a:r>
              <a:rPr lang="es-ES" sz="2000" b="1" dirty="0" err="1" smtClean="0"/>
              <a:t>Nare</a:t>
            </a:r>
            <a:r>
              <a:rPr lang="es-ES" sz="2000" dirty="0" smtClean="0"/>
              <a:t>, Antioquia, Colombia </a:t>
            </a:r>
          </a:p>
          <a:p>
            <a:pPr>
              <a:buNone/>
            </a:pPr>
            <a:r>
              <a:rPr lang="es-ES" sz="2000" dirty="0" smtClean="0"/>
              <a:t>     Barrio: la sierra .</a:t>
            </a:r>
          </a:p>
          <a:p>
            <a:pPr>
              <a:buNone/>
            </a:pPr>
            <a:r>
              <a:rPr lang="es-ES" sz="2000" b="1" dirty="0" smtClean="0"/>
              <a:t>     Minas de Cal Argos</a:t>
            </a:r>
            <a:r>
              <a:rPr lang="es-ES" sz="2000" dirty="0" smtClean="0"/>
              <a:t> pertenece a Antioquia </a:t>
            </a:r>
          </a:p>
          <a:p>
            <a:pPr>
              <a:buNone/>
            </a:pPr>
            <a:r>
              <a:rPr lang="es-ES" sz="2000" dirty="0" smtClean="0"/>
              <a:t>     en Colombia</a:t>
            </a:r>
            <a:br>
              <a:rPr lang="es-ES" sz="2000" dirty="0" smtClean="0"/>
            </a:br>
            <a:endParaRPr lang="es-CO" sz="2000" dirty="0" smtClean="0"/>
          </a:p>
        </p:txBody>
      </p:sp>
      <p:sp>
        <p:nvSpPr>
          <p:cNvPr id="27650" name="AutoShape 2" descr="http://fical.info/images/figuras%20PFC/cap%204/canteras.jpg"/>
          <p:cNvSpPr>
            <a:spLocks noChangeAspect="1" noChangeArrowheads="1"/>
          </p:cNvSpPr>
          <p:nvPr/>
        </p:nvSpPr>
        <p:spPr bwMode="auto">
          <a:xfrm>
            <a:off x="4276725" y="-4572000"/>
            <a:ext cx="2800350" cy="2095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30723" name="Picture 3" descr="C:\Users\Usuario\Desktop\19064270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437112"/>
            <a:ext cx="2232223" cy="1675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hp\Desktop\canter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77072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Imagen" descr="http://www.calalbors.com.ar/images/pie_cerr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933056"/>
            <a:ext cx="1619250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r>
              <a:rPr lang="es-CO" dirty="0" smtClean="0"/>
              <a:t>   </a:t>
            </a:r>
            <a:r>
              <a:rPr lang="es-CO" b="1" dirty="0" smtClean="0"/>
              <a:t>Trituración</a:t>
            </a:r>
            <a:r>
              <a:rPr lang="es-CO" dirty="0" smtClean="0"/>
              <a:t>:  Antes de introducir el producto en los hornos es necesario el machaqueo, el cual puede ser seguido por una molienda según el tipo de horno del que se disponga.</a:t>
            </a:r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r>
              <a:rPr lang="es-CO" b="1" dirty="0" smtClean="0"/>
              <a:t>  Calcinación. </a:t>
            </a:r>
            <a:r>
              <a:rPr lang="es-CO" dirty="0" smtClean="0"/>
              <a:t>La cal es producida por calcinaciones de la caliza y/o dolomía trituradas por exposición directa al fuego en los hornos (900º A 1200º). En esta etapa las rocas sometidas a calcinación pierden bióxido de carbono y se produce el óxido de calcio (cal viva). </a:t>
            </a:r>
          </a:p>
          <a:p>
            <a:endParaRPr lang="es-CO" dirty="0" smtClean="0"/>
          </a:p>
          <a:p>
            <a:pPr>
              <a:buNone/>
            </a:pPr>
            <a:r>
              <a:rPr lang="es-CO" dirty="0" smtClean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576" y="5572140"/>
            <a:ext cx="73168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BLANCA" pitchFamily="2" charset="0"/>
                <a:ea typeface="Calibri" pitchFamily="34" charset="0"/>
                <a:cs typeface="TTE1977840t00"/>
              </a:rPr>
              <a:t>Ca CO3 + CALOR       </a:t>
            </a:r>
            <a:r>
              <a:rPr kumimoji="0" lang="es-CO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 BLANCA" pitchFamily="2" charset="0"/>
                <a:ea typeface="Calibri" pitchFamily="34" charset="0"/>
                <a:cs typeface="TTE1977840t00"/>
              </a:rPr>
              <a:t>CaO</a:t>
            </a:r>
            <a:r>
              <a:rPr kumimoji="0" lang="es-CO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BLANCA" pitchFamily="2" charset="0"/>
                <a:ea typeface="Calibri" pitchFamily="34" charset="0"/>
                <a:cs typeface="TTE1977840t00"/>
              </a:rPr>
              <a:t> +CO2</a:t>
            </a:r>
            <a:endParaRPr kumimoji="0" lang="es-CO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http://1.bp.blogspot.com/_h9Tp8u5hVo0/S_egOmj5YsI/AAAAAAAAAEM/IvDkqxdF3Q8/s320/flecha-derech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643578"/>
            <a:ext cx="1071570" cy="642942"/>
          </a:xfrm>
          <a:prstGeom prst="rect">
            <a:avLst/>
          </a:prstGeom>
          <a:noFill/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12776"/>
            <a:ext cx="2133600" cy="177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pPr>
              <a:buNone/>
            </a:pPr>
            <a:r>
              <a:rPr lang="es-CO" dirty="0" smtClean="0"/>
              <a:t> Se distinguen dos clases principales de hornos, los intermitentes y los continuo</a:t>
            </a:r>
          </a:p>
          <a:p>
            <a:pPr>
              <a:buNone/>
            </a:pPr>
            <a:r>
              <a:rPr lang="es-CO" b="1" dirty="0" smtClean="0"/>
              <a:t>Hornos intermitentes :</a:t>
            </a:r>
            <a:r>
              <a:rPr lang="es-CO" dirty="0" smtClean="0"/>
              <a:t> se realiza solo una quema a la vez .</a:t>
            </a:r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b="1" dirty="0" smtClean="0"/>
          </a:p>
          <a:p>
            <a:pPr>
              <a:buNone/>
            </a:pPr>
            <a:r>
              <a:rPr lang="es-CO" b="1" dirty="0" smtClean="0"/>
              <a:t>Hornos continuos: </a:t>
            </a:r>
            <a:r>
              <a:rPr lang="es-CO" dirty="0" smtClean="0"/>
              <a:t>la roca caliza se carga por un lado y por el otro se descarga la cal viva.</a:t>
            </a:r>
            <a:endParaRPr lang="es-CO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85926"/>
            <a:ext cx="2928958" cy="204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es-CO" b="1" dirty="0" smtClean="0"/>
              <a:t>Apagado</a:t>
            </a:r>
            <a:r>
              <a:rPr lang="es-CO" dirty="0" smtClean="0"/>
              <a:t> :  la cal viva es my inestable puesto que tiende a absorber agua hasta del medio ambiente, de esta manera se agrega agua obteniendo cal hidratada  hidróxido de calcio.</a:t>
            </a:r>
          </a:p>
          <a:p>
            <a:endParaRPr lang="es-CO" dirty="0" smtClean="0"/>
          </a:p>
          <a:p>
            <a:endParaRPr lang="es-CO" dirty="0" smtClean="0"/>
          </a:p>
          <a:p>
            <a:pPr>
              <a:buNone/>
            </a:pPr>
            <a:r>
              <a:rPr lang="es-CO" dirty="0" smtClean="0"/>
              <a:t>   El apagado que se realiza en las industrias varia varia desde apagado por riego o aspersión hasta el apagado por inyección de vapor de agua. </a:t>
            </a:r>
            <a:endParaRPr lang="es-CO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85786" y="1988840"/>
            <a:ext cx="69294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BLANCA" pitchFamily="2" charset="0"/>
                <a:ea typeface="Calibri" pitchFamily="34" charset="0"/>
                <a:cs typeface="TTE1977840t00"/>
              </a:rPr>
              <a:t> CaO + H2O        Ca(OH)2    </a:t>
            </a:r>
            <a:endParaRPr kumimoji="0" lang="es-CO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http://1.bp.blogspot.com/_h9Tp8u5hVo0/S_egOmj5YsI/AAAAAAAAAEM/IvDkqxdF3Q8/s320/flecha-derech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000240"/>
            <a:ext cx="1071570" cy="642942"/>
          </a:xfrm>
          <a:prstGeom prst="rect">
            <a:avLst/>
          </a:prstGeom>
          <a:noFill/>
        </p:spPr>
      </p:pic>
      <p:pic>
        <p:nvPicPr>
          <p:cNvPr id="12" name="11 Imagen" descr="C:\Users\hp\Desktop\apagado%20cest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429132"/>
            <a:ext cx="1662105" cy="1471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Imagen" descr="C:\Users\hp\Desktop\apagado%20aujero%20zon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357694"/>
            <a:ext cx="1871656" cy="1500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13 Imagen" descr="C:\Users\hp\Desktop\apagado%20aspersion%20zon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500570"/>
            <a:ext cx="2514598" cy="1366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521</TotalTime>
  <Words>898</Words>
  <Application>Microsoft Office PowerPoint</Application>
  <PresentationFormat>Presentación en pantalla (4:3)</PresentationFormat>
  <Paragraphs>271</Paragraphs>
  <Slides>18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Mirador</vt:lpstr>
      <vt:lpstr>Imagen</vt:lpstr>
      <vt:lpstr>Diapositiva 1</vt:lpstr>
      <vt:lpstr>Diapositiva 2</vt:lpstr>
      <vt:lpstr>Diapositiva 3</vt:lpstr>
      <vt:lpstr>        </vt:lpstr>
      <vt:lpstr> </vt:lpstr>
      <vt:lpstr>Diapositiva 6</vt:lpstr>
      <vt:lpstr>Diapositiva 7</vt:lpstr>
      <vt:lpstr>Diapositiva 8</vt:lpstr>
      <vt:lpstr>         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hp</cp:lastModifiedBy>
  <cp:revision>53</cp:revision>
  <dcterms:created xsi:type="dcterms:W3CDTF">2011-06-04T16:21:17Z</dcterms:created>
  <dcterms:modified xsi:type="dcterms:W3CDTF">2011-06-08T19:57:11Z</dcterms:modified>
</cp:coreProperties>
</file>